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59" r:id="rId4"/>
    <p:sldId id="258" r:id="rId5"/>
    <p:sldId id="260" r:id="rId6"/>
    <p:sldId id="261" r:id="rId7"/>
    <p:sldId id="274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4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37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16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2544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5737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9167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96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91530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60726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37633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22501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1590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44307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8A7857-5502-440E-B329-EE5162E17E1E}" type="datetimeFigureOut">
              <a:rPr lang="en-BE" smtClean="0"/>
              <a:t>21/04/2024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26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4483-FD36-8E04-D55D-025D3367C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computer vision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B32DA-7177-FED1-925F-7CC9C1E286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tech talk by Maarten </a:t>
            </a:r>
            <a:r>
              <a:rPr lang="en-US" dirty="0" err="1"/>
              <a:t>Knaepen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026375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436" y="777551"/>
            <a:ext cx="11777564" cy="933061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Layer 2 features: Detect corners, lines, circles, and patterns, built from layer 1 building blocks.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Corresponding patches from actual images illustrate feature matches, like gradients and textures seen in sunsets.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3074" name="Picture 2" descr="Activations of the second layer of a CNN">
            <a:extLst>
              <a:ext uri="{FF2B5EF4-FFF2-40B4-BE49-F238E27FC236}">
                <a16:creationId xmlns:a16="http://schemas.microsoft.com/office/drawing/2014/main" id="{D48CF9B2-11CD-BD2D-8489-414D45C89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270" y="1560129"/>
            <a:ext cx="10027298" cy="487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0252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436" y="777551"/>
            <a:ext cx="11777564" cy="933061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Righthand side of the picture: Features identify higher-level semantic components like car wheels, text,  and flower petals.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4098" name="Picture 2" descr="Activations of the third layer of a CNN">
            <a:extLst>
              <a:ext uri="{FF2B5EF4-FFF2-40B4-BE49-F238E27FC236}">
                <a16:creationId xmlns:a16="http://schemas.microsoft.com/office/drawing/2014/main" id="{3856E190-0D07-671C-316C-8900F9455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24" y="1555102"/>
            <a:ext cx="11531365" cy="434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1800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436" y="777551"/>
            <a:ext cx="11777564" cy="933061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Righthand side of the picture: Features identify higher-level semantic components like car wheels, text,  and flower petals.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4098" name="Picture 2" descr="Activations of the third layer of a CNN">
            <a:extLst>
              <a:ext uri="{FF2B5EF4-FFF2-40B4-BE49-F238E27FC236}">
                <a16:creationId xmlns:a16="http://schemas.microsoft.com/office/drawing/2014/main" id="{3856E190-0D07-671C-316C-8900F9455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24" y="1555102"/>
            <a:ext cx="11531365" cy="434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653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7431" y="857250"/>
            <a:ext cx="2271721" cy="4716236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Layers 4 and 5 recognize higher-level concepts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5122" name="Picture 2" descr="Activations of layers 4 and 5 of a CNN">
            <a:extLst>
              <a:ext uri="{FF2B5EF4-FFF2-40B4-BE49-F238E27FC236}">
                <a16:creationId xmlns:a16="http://schemas.microsoft.com/office/drawing/2014/main" id="{A352829A-796C-1473-4CA2-FAB9CEB1B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9152" y="777551"/>
            <a:ext cx="9872848" cy="6080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722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how_batch with spectrograms of sounds">
            <a:extLst>
              <a:ext uri="{FF2B5EF4-FFF2-40B4-BE49-F238E27FC236}">
                <a16:creationId xmlns:a16="http://schemas.microsoft.com/office/drawing/2014/main" id="{91AD8224-CB48-F8EA-E425-157FB0862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7304" y="712786"/>
            <a:ext cx="5361344" cy="5535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2359" y="1901306"/>
            <a:ext cx="6284945" cy="3055387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Image recognizers can perform diverse tasks by representing various data types as images.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Sound can be converted into spectrograms for analysis by image recognition models.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Spectrograms display unique patterns for different sounds, aiding in accurate classification.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759434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8580" y="787853"/>
            <a:ext cx="11592635" cy="3055387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Time series can be plotted as images to emphasize key components like seasonality and anomalies.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Usage of GADF to convert time series data into images for olive oil classification.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These images were then analyzed using image classification models.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  <p:pic>
        <p:nvPicPr>
          <p:cNvPr id="7170" name="Picture 2" descr="Converting a time series into an image">
            <a:extLst>
              <a:ext uri="{FF2B5EF4-FFF2-40B4-BE49-F238E27FC236}">
                <a16:creationId xmlns:a16="http://schemas.microsoft.com/office/drawing/2014/main" id="{E9DE8515-B989-DFFC-1CA0-248812C43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102" y="1986882"/>
            <a:ext cx="8615265" cy="429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4119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8580" y="787853"/>
            <a:ext cx="11754367" cy="1252441"/>
          </a:xfrm>
          <a:noFill/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Mouse movement and click data were utilized for fraud detection at Splunk.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 data was transformed into images displaying mouse pointer details and clicks using colored lines and circles.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Analysis with an image recognition model led to a successful fraud detection approach, resulting in a patent.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  <p:pic>
        <p:nvPicPr>
          <p:cNvPr id="8194" name="Picture 2" descr="Converting computer mouse behavior to an image">
            <a:extLst>
              <a:ext uri="{FF2B5EF4-FFF2-40B4-BE49-F238E27FC236}">
                <a16:creationId xmlns:a16="http://schemas.microsoft.com/office/drawing/2014/main" id="{4E68A052-6513-C439-A691-9B0217ACE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3992" y="1961014"/>
            <a:ext cx="6368661" cy="4256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6035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26139" y="1904417"/>
            <a:ext cx="7393861" cy="3049166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Object localization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  <a:sym typeface="Wingdings" panose="05000000000000000000" pitchFamily="2" charset="2"/>
              </a:rPr>
              <a:t> autonomous vehicles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S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egmentation models identify objects in images with precision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These models achieve accurate pixel-level classification, effectively delineating objects such as cars and trees.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Deep learning for more than image classification</a:t>
            </a:r>
            <a:endParaRPr lang="en-BE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2442331A-138F-420A-9DAB-C5DA98477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7346" y="1009845"/>
            <a:ext cx="3848100" cy="451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142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772D5-9450-844B-C284-5EC281D028E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69925" y="287338"/>
            <a:ext cx="11522075" cy="558482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3900" dirty="0"/>
              <a:t>Questions?</a:t>
            </a:r>
            <a:endParaRPr lang="en-BE" sz="23900" dirty="0"/>
          </a:p>
        </p:txBody>
      </p:sp>
    </p:spTree>
    <p:extLst>
      <p:ext uri="{BB962C8B-B14F-4D97-AF65-F5344CB8AC3E}">
        <p14:creationId xmlns:p14="http://schemas.microsoft.com/office/powerpoint/2010/main" val="1098876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C845CF-DEE4-7E4E-D4DD-69301AED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612400"/>
          </a:xfrm>
        </p:spPr>
        <p:txBody>
          <a:bodyPr/>
          <a:lstStyle/>
          <a:p>
            <a:r>
              <a:rPr lang="en-US" dirty="0"/>
              <a:t>Overview</a:t>
            </a:r>
            <a:endParaRPr lang="en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D835E5-05F5-DD11-1557-8826379FA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199" y="1206759"/>
            <a:ext cx="3362131" cy="5098445"/>
          </a:xfrm>
        </p:spPr>
        <p:txBody>
          <a:bodyPr/>
          <a:lstStyle/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Machine Learning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Neural Network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Stochastic Gradient Descent (SGD)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Machine Learning Limitations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Computer Vision Tutorial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What our image recognizer learned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Image classifiers can handle non-image tasks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dirty="0"/>
              <a:t>Deep learning for more than image classification</a:t>
            </a:r>
          </a:p>
        </p:txBody>
      </p:sp>
      <p:pic>
        <p:nvPicPr>
          <p:cNvPr id="10244" name="Picture 4" descr="Powering Innovation: The Role of AI and Machine Learning in Computer Vision  on Edge">
            <a:extLst>
              <a:ext uri="{FF2B5EF4-FFF2-40B4-BE49-F238E27FC236}">
                <a16:creationId xmlns:a16="http://schemas.microsoft.com/office/drawing/2014/main" id="{F1C43093-B28D-E7EF-3130-133A684D5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321" y="1101012"/>
            <a:ext cx="8083679" cy="440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76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058400" cy="857952"/>
          </a:xfrm>
        </p:spPr>
        <p:txBody>
          <a:bodyPr/>
          <a:lstStyle/>
          <a:p>
            <a:r>
              <a:rPr lang="en-US" dirty="0"/>
              <a:t>Machine Learning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596" y="775823"/>
            <a:ext cx="11949404" cy="2975083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Machine learning encompasses techniques like deep learning, utilizing neural networks dating back to the 1950s.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Machine learning allows computers to learn from examples to complete tasks.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Machine learning involves weight assignments, model parameters that define how the program operates.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Automatic testing of performance and mechanisms for adjusting weights optimize the model's performance over time.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 training loop involves feeding inputs to the model, evaluating its performance, and updating weights accordingly.</a:t>
            </a:r>
          </a:p>
          <a:p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AE8413-2C6A-0B16-3A1C-233CADBC4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45" y="3824437"/>
            <a:ext cx="10640910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65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0058400" cy="857250"/>
          </a:xfrm>
        </p:spPr>
        <p:txBody>
          <a:bodyPr/>
          <a:lstStyle/>
          <a:p>
            <a:r>
              <a:rPr lang="en-US" dirty="0"/>
              <a:t>Neural Networks</a:t>
            </a:r>
            <a:endParaRPr lang="en-BE" dirty="0"/>
          </a:p>
        </p:txBody>
      </p:sp>
      <p:pic>
        <p:nvPicPr>
          <p:cNvPr id="1028" name="Picture 4" descr="Building a Simple Neural Network from Scratch | by Akarsh Saxena | Towards  Data Science">
            <a:extLst>
              <a:ext uri="{FF2B5EF4-FFF2-40B4-BE49-F238E27FC236}">
                <a16:creationId xmlns:a16="http://schemas.microsoft.com/office/drawing/2014/main" id="{FCB3D9B3-F626-F20B-4ADC-566FE5A55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943" y="1"/>
            <a:ext cx="5836057" cy="3372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wesome Drawing tools for Neural Net Architecture | Kaggle">
            <a:extLst>
              <a:ext uri="{FF2B5EF4-FFF2-40B4-BE49-F238E27FC236}">
                <a16:creationId xmlns:a16="http://schemas.microsoft.com/office/drawing/2014/main" id="{A8F178F0-7D7E-8E81-7E58-A68640A7EF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" t="5022" r="2656" b="8934"/>
          <a:stretch/>
        </p:blipFill>
        <p:spPr bwMode="auto">
          <a:xfrm>
            <a:off x="7383624" y="3551853"/>
            <a:ext cx="4591976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6400" y="783253"/>
            <a:ext cx="6532743" cy="5537200"/>
          </a:xfrm>
          <a:noFill/>
        </p:spPr>
        <p:txBody>
          <a:bodyPr>
            <a:normAutofit lnSpcReduction="10000"/>
          </a:bodyPr>
          <a:lstStyle/>
          <a:p>
            <a:pPr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Söhne"/>
              </a:rPr>
              <a:t>V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ersatile models used for various tasks like image recognition and text understanding.</a:t>
            </a:r>
          </a:p>
          <a:p>
            <a:pPr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Söhne"/>
              </a:rPr>
              <a:t>F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lexible mathematical functions whose behavior is determined by their weights.</a:t>
            </a:r>
          </a:p>
          <a:p>
            <a:pPr algn="l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  <a:latin typeface="Söhne"/>
              </a:rPr>
              <a:t>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raining neural networks involves finding optimal weight assignments through processes like stochastic gradient descent (SGD).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SGD provides a general method for updating weights, enabling neural networks to improve at various tasks automatically.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Inputs are data like images, with weights determining the network's behavior.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Results are the output produced by the network, classifications like “bird" or “forest."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Performance is evaluated based on accuracy of predicted  outcomes.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983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0363200" cy="857250"/>
          </a:xfrm>
        </p:spPr>
        <p:txBody>
          <a:bodyPr>
            <a:normAutofit/>
          </a:bodyPr>
          <a:lstStyle/>
          <a:p>
            <a:r>
              <a:rPr lang="en-US" dirty="0"/>
              <a:t>Stochastic Gradient Descent (SGD)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059" y="1431925"/>
            <a:ext cx="5991225" cy="3994150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Essential optimization algorithm for ML model training.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U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pdates model parameters iteratively to minimize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Computes gradients using mini-batches, making it efficient for large datasets.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Randomness from mini-batch selection helps in escaping local minima.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Adjusts parameters in direction reducing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Learning rate crucial for convergence and stability.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Requires hyperparameter tuning for effective use.</a:t>
            </a:r>
          </a:p>
          <a:p>
            <a:endParaRPr lang="en-BE" dirty="0"/>
          </a:p>
        </p:txBody>
      </p:sp>
      <p:pic>
        <p:nvPicPr>
          <p:cNvPr id="2050" name="Picture 2" descr="stochastic gradient descent in machine learning Cheap Sale - OFF 54%">
            <a:extLst>
              <a:ext uri="{FF2B5EF4-FFF2-40B4-BE49-F238E27FC236}">
                <a16:creationId xmlns:a16="http://schemas.microsoft.com/office/drawing/2014/main" id="{DB90C71D-828C-257A-5F38-1C89A95EA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941" y="2495075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ochastic vs Batch Gradient Descent ...">
            <a:extLst>
              <a:ext uri="{FF2B5EF4-FFF2-40B4-BE49-F238E27FC236}">
                <a16:creationId xmlns:a16="http://schemas.microsoft.com/office/drawing/2014/main" id="{79F51F8C-931C-998D-1D86-B4916DA3C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092" y="833551"/>
            <a:ext cx="27146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163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78059" y="957942"/>
            <a:ext cx="11572292" cy="5610809"/>
          </a:xfrm>
          <a:noFill/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Data is essential for creating a model.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Models learn only from patterns in input data.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Machine learning models generate predictions, not recommended actions.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Labeled data is crucial for effective model training.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Gap exists between organizational goals and model capabilities due to prediction limitations.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Predictive models may reinforce biases present in training data, leading to feedback loops.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Feedback loops can perpetuate biases and distort model performance over time.</a:t>
            </a:r>
          </a:p>
          <a:p>
            <a:endParaRPr lang="en-B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Machine Learning Limitations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890797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Image Classifier Tutorial</a:t>
            </a:r>
            <a:endParaRPr lang="en-BE" dirty="0"/>
          </a:p>
        </p:txBody>
      </p:sp>
      <p:pic>
        <p:nvPicPr>
          <p:cNvPr id="1026" name="Picture 2" descr="xkcd: Tasks">
            <a:extLst>
              <a:ext uri="{FF2B5EF4-FFF2-40B4-BE49-F238E27FC236}">
                <a16:creationId xmlns:a16="http://schemas.microsoft.com/office/drawing/2014/main" id="{798A7A7A-B5F2-B31A-8C0C-AB34C3947C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50"/>
          <a:stretch/>
        </p:blipFill>
        <p:spPr bwMode="auto">
          <a:xfrm>
            <a:off x="7819053" y="0"/>
            <a:ext cx="4372947" cy="63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7E6270-3DCE-838C-ADD0-443724C64A0F}"/>
              </a:ext>
            </a:extLst>
          </p:cNvPr>
          <p:cNvSpPr txBox="1"/>
          <p:nvPr/>
        </p:nvSpPr>
        <p:spPr>
          <a:xfrm>
            <a:off x="642258" y="1868068"/>
            <a:ext cx="6235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E" dirty="0"/>
              <a:t>https://github.com/MaartenKnaepen/Intro-to-computer-vision</a:t>
            </a:r>
          </a:p>
        </p:txBody>
      </p:sp>
    </p:spTree>
    <p:extLst>
      <p:ext uri="{BB962C8B-B14F-4D97-AF65-F5344CB8AC3E}">
        <p14:creationId xmlns:p14="http://schemas.microsoft.com/office/powerpoint/2010/main" val="1795740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436" y="777551"/>
            <a:ext cx="5457630" cy="5635689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Deep learning models often appear as "black box" models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R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esearch exists on how to interpret and understand them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Visualizing neural network weights provides insights into model behavior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 layer 1, the model learns to detect diagonal, horizontal, and vertical edges, along with various gradients.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These learned features serve as basic building blocks for computer vision tasks and resemble human visual perception and handcrafted computer vision features.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B40B4-588B-D5DE-F9A2-B24F74236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4587" y="690465"/>
            <a:ext cx="4606243" cy="61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52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14436" y="777551"/>
            <a:ext cx="11777564" cy="933061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Layer 2 features: Detect corners, lines, circles, and patterns, built from layer 1 building blocks.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Corresponding patches from actual images illustrate feature matches, like gradients and textures seen in sunsets.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022564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</a:t>
            </a:r>
            <a:endParaRPr lang="en-BE" dirty="0"/>
          </a:p>
        </p:txBody>
      </p:sp>
      <p:pic>
        <p:nvPicPr>
          <p:cNvPr id="3074" name="Picture 2" descr="Activations of the second layer of a CNN">
            <a:extLst>
              <a:ext uri="{FF2B5EF4-FFF2-40B4-BE49-F238E27FC236}">
                <a16:creationId xmlns:a16="http://schemas.microsoft.com/office/drawing/2014/main" id="{D48CF9B2-11CD-BD2D-8489-414D45C89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270" y="1560129"/>
            <a:ext cx="10027298" cy="4877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06365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2646</TotalTime>
  <Words>802</Words>
  <Application>Microsoft Office PowerPoint</Application>
  <PresentationFormat>Widescreen</PresentationFormat>
  <Paragraphs>88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Söhne</vt:lpstr>
      <vt:lpstr>Retrospect</vt:lpstr>
      <vt:lpstr>Introduction to computer vision</vt:lpstr>
      <vt:lpstr>Overview</vt:lpstr>
      <vt:lpstr>Machine Learning</vt:lpstr>
      <vt:lpstr>Neural Networks</vt:lpstr>
      <vt:lpstr>Stochastic Gradient Descent (SGD)</vt:lpstr>
      <vt:lpstr>Machine Learning Limitations</vt:lpstr>
      <vt:lpstr>Image Classifier Tutorial</vt:lpstr>
      <vt:lpstr>What our Image Recognizer Learned</vt:lpstr>
      <vt:lpstr>What our Image Recognizer Learned</vt:lpstr>
      <vt:lpstr>What our Image Recognizer Learned</vt:lpstr>
      <vt:lpstr>What our Image Recognizer Learned</vt:lpstr>
      <vt:lpstr>What our Image Recognizer Learned</vt:lpstr>
      <vt:lpstr>What our Image Recognizer Learned</vt:lpstr>
      <vt:lpstr>Image recognizers can handle non-image tasks</vt:lpstr>
      <vt:lpstr>Image recognizers can handle non-image tasks</vt:lpstr>
      <vt:lpstr>Image recognizers can handle non-image tasks</vt:lpstr>
      <vt:lpstr>Deep learning for more than image classification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MKnaepen</dc:creator>
  <cp:lastModifiedBy>MKnaepen</cp:lastModifiedBy>
  <cp:revision>3</cp:revision>
  <dcterms:created xsi:type="dcterms:W3CDTF">2024-04-20T10:20:05Z</dcterms:created>
  <dcterms:modified xsi:type="dcterms:W3CDTF">2024-04-22T06:57:34Z</dcterms:modified>
</cp:coreProperties>
</file>

<file path=docProps/thumbnail.jpeg>
</file>